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307" r:id="rId4"/>
    <p:sldId id="257" r:id="rId6"/>
    <p:sldId id="258" r:id="rId7"/>
    <p:sldId id="259" r:id="rId8"/>
    <p:sldId id="285" r:id="rId9"/>
    <p:sldId id="286" r:id="rId10"/>
    <p:sldId id="287" r:id="rId11"/>
    <p:sldId id="288" r:id="rId12"/>
    <p:sldId id="289" r:id="rId13"/>
    <p:sldId id="308" r:id="rId14"/>
    <p:sldId id="309" r:id="rId15"/>
    <p:sldId id="310" r:id="rId16"/>
    <p:sldId id="260" r:id="rId17"/>
    <p:sldId id="261" r:id="rId18"/>
    <p:sldId id="263" r:id="rId19"/>
    <p:sldId id="264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65" r:id="rId28"/>
    <p:sldId id="266" r:id="rId29"/>
    <p:sldId id="267" r:id="rId30"/>
    <p:sldId id="268" r:id="rId31"/>
    <p:sldId id="269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270" r:id="rId41"/>
    <p:sldId id="271" r:id="rId42"/>
    <p:sldId id="272" r:id="rId43"/>
    <p:sldId id="273" r:id="rId44"/>
    <p:sldId id="274" r:id="rId45"/>
    <p:sldId id="275" r:id="rId46"/>
    <p:sldId id="276" r:id="rId47"/>
    <p:sldId id="277" r:id="rId48"/>
    <p:sldId id="278" r:id="rId49"/>
    <p:sldId id="305" r:id="rId50"/>
    <p:sldId id="279" r:id="rId51"/>
    <p:sldId id="280" r:id="rId52"/>
    <p:sldId id="281" r:id="rId53"/>
    <p:sldId id="306" r:id="rId54"/>
    <p:sldId id="282" r:id="rId55"/>
    <p:sldId id="283" r:id="rId5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775" y="467995"/>
            <a:ext cx="10963910" cy="58305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我这才发现，除了一名上士是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1989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年生的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“80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外，其余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20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多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人都是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他们问我是哪年生的，我说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1991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年。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</a:t>
            </a:r>
            <a:endParaRPr lang="en-US" altLang="zh-CN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我们之间，近了许多。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我忽然觉得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“90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也许不该是杜富国身上的一个标签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因为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在扫雷大队里莫不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如是。我的意思是，作为和平年代里与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死神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endParaRPr lang="en-US" altLang="zh-CN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离得最近的一群人，他们的所作所为从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来都和年龄无关。</a:t>
            </a:r>
            <a:r>
              <a:rPr lang="zh-CN" altLang="en-US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⑪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endParaRPr lang="en-US" altLang="zh-CN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我问他们，看到战友受伤会不会后怕。其中一个高个子回答：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有什么怕的，我们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就是想着赶快把这些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‘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铁坯子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’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都搞了，然后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一起去看他呢。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775" y="467995"/>
            <a:ext cx="10963910" cy="58305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这里的战士基本都结婚了。虽说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都不小了，但军营里的已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婚率如此之高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让我感到惊奇。他们和我说：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部队没有什么花花世界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的期盼，我们只希望有一妻守一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家，然后等一人。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我能够感觉到，他们的内心，其实也很脆弱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……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扫雷大队的营地展板上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记录着历次扫雷牺牲的、负伤的、致残的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排雷英雄们的事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迹，惊心动魄，又让人揪心。</a:t>
            </a:r>
            <a:r>
              <a:rPr lang="zh-CN" altLang="en-US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⑫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ctr" latinLnBrk="1">
              <a:lnSpc>
                <a:spcPts val="5100"/>
              </a:lnSpc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采访感言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⑬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我也是一个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”,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父母都是职业军人，从小在军营里长大，能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够参加这样的典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型报道，非常有共鸣。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775" y="467995"/>
            <a:ext cx="10963910" cy="58305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我还是很感性的，特别是对同龄人。我们这一代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备受期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待，也遭过嘲讽。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我们自己也往往我行我素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狂放不羁爱自由。而当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有一天身边一位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已经成为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英雄，作为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记者的我仿佛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大梦初醒：我们得打起精神了，一定要挺起脊梁。</a:t>
            </a:r>
            <a:r>
              <a:rPr lang="zh-CN" altLang="en-US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⑭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写下战书，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扫雷兵奔赴了雷场。云南边境扫完，他们赶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往广西。有他们戍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边，后方的我们，才有更多的可能。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在我的战场，也该有我的立场。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你退后，让我来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!”</a:t>
            </a:r>
            <a:r>
              <a:rPr lang="en-US" altLang="en-US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⑮</a:t>
            </a:r>
            <a:endParaRPr lang="en-US" altLang="en-US" sz="2800" u="sng" dirty="0"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pitchFamily="34" charset="-122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(</a:t>
            </a:r>
            <a:r>
              <a:rPr lang="zh-CN" altLang="en-US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有删改</a:t>
            </a:r>
            <a:r>
              <a:rPr lang="en-US" altLang="zh-CN" sz="2800" u="sng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34" charset="-122"/>
              </a:rPr>
              <a:t>)</a:t>
            </a:r>
            <a:endParaRPr lang="en-US" altLang="zh-CN" sz="2800" u="sng" dirty="0"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a8fe2f3c?pid=9e422fef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57be17be5?pid=ba8fe2f3c&amp;color=0,0,0&amp;vtp=1&amp;bbb=1&amp;hb=1"/>
          <p:cNvSpPr/>
          <p:nvPr/>
        </p:nvSpPr>
        <p:spPr>
          <a:xfrm>
            <a:off x="612775" y="1130300"/>
            <a:ext cx="10963910" cy="5271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①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标题中两个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“90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后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对比鲜明，引人注意。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②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首段简洁明了，采用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名言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人物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+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影响力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的写法。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③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让人自然而然联想到奥斯特洛夫斯基的《钢铁是怎样炼成的》。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④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照应文章题目和小标题，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十分巧妙。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⑤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毫无贬低之意，反而更广泛地表现了人们对英雄的敬仰之情，写法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新奇。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⑥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通过动作描写、语言描写等，表现人物的特点。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⑦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多次联系自身实际、表现情感，使得文章情真意切。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7be17be5?pid=ba8fe2f3c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⑧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善于多角度表现英雄，表达了对杜富国及其妻子的赞美。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⑨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语言简洁明了，赞赏之情溢于言表，言浅意深。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⑩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通过战友的话，侧面表现了杜富国积极乐观的态度。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⑪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手法独特，以点带面，由主要人物到人物所在的英雄群体，起到了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歌颂新时代英雄的写作效果。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⑫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感人心莫乎情，动人情者莫乎细节描写。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⑬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四字小标题清晰地展现出写作内容的重点，使文章的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结构一目了然。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⑭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对比手法，引人思考。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⑮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文章最后，作者表达了自己的感悟，给读者以深刻的启示。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7ae18b87?pid=ba8fe2f3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这篇文章催人泪下，以采访荣获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八一勋章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的杜富国的过程为线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索，把杜富国、军营的战士们等作为写作对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象，讴歌了一代边关士兵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报效国家的情怀。报道通讯人物时，不仅关注个人，还关注他的生活、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家庭，立体地呈现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人物思想境界、精神风貌。结构上，思路清晰，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一方面按采访时间顺序写作，采访前有背景，采访中有正面介绍、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他人叙述，采访后有感言；另一方面按小标题，选取特定的几个场景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来描写。整篇文章歌颂了新时代英雄们的家国情怀。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6a54c37?pid=87d503aa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主题阅读二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567ee31b0?pid=376a54c37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聂荣臻回忆录（节选）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聂荣臻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江津是一个丘陵起伏的地方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紧靠着长江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离重庆也近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自然风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光很秀丽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在江津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聂姓是个大家族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到我这一辈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按家谱排是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荣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 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字辈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所以给我取名荣臻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我出生的时候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家族已经破落了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从我记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事的时候起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在我记忆中打下深深烙印的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不是家乡的山水风光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孩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提时代的欢乐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而是岁月的艰辛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农村的动荡和农民生活的苦难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-1909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67ee31b0?pid=376a54c37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孙中山先生领导的民主主义革命浪潮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不时向四川卷来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对四川的统治摇摇欲坠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整个四川处在辛亥革命的前夜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由于四川的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清政府不甘心放过这块肥肉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加上四川又是西南政治经济中心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清政府要统治西南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必须控制四川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清政府又鞭长莫及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四川交通不便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它与外界的主要通道是长江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运兵进川和运物资出川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全凭着长江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除长江之外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难于上青天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的蜀道了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人民富有反抗精神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对清政府的统治并不买账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不断掀起各种斗争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清政府对四川人民是又气又恨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统治手段特别残酷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567ee31b0?pid=376a54c3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我记得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很小的时候就听大人们说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清朝的官员扬言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你们四川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人想中状元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除非石头开花马生角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可见他们对四川人厌恨之深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四川人还是争了一口气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有个叫骆成骧的四川人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考中了状元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100" b="0" i="0" u="wavy" kern="0" spc="-99900" smtClean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这个人辛亥革命前就在成都办高等学堂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热心教育事业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四川人都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觉得骆成骧给四川出了气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争了光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把他中状元的事情传为佳话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说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什么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字拆开是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字和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在我们四川是谐音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就说成马真的生了角了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以后我听到的就是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保路运动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这个运动在四川闹得最为轰轰烈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清政府为了侵吞四川民间为办铁路而筹集的巨款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竟然宣布四川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567ee31b0?pid=376a54c3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的铁路由民办收归国有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这样一来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四川人民对清政府的愤恨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就好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像火山一样迸发了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各地纷纷成立了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保路同志会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那阵子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一天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几个消息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一会儿听说捉了赵尔丰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一会儿又听说捉了端方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以后又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听到把这两个家伙先后处决的消息</a:t>
                </a:r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u="wavy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u="wavy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当我们听到四川人民的保路运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动促成了辛亥革命的爆发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心里真是痛快极了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在这伟大变革的日子里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我们大家再也无心读那些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之乎者也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了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整天在一起议论这些激动人心的大事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老师也不怎么管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在当地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们最关心的是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同志军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围攻合江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合江城三面濒江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城墙坚固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有西门是陆路出入口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而这里又是高岗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在当时条件下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确实易守难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1087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9c1aa25a.fixed?pid=5f5b98333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中国革命传统作品研习——伟大的复兴</a:t>
            </a:r>
            <a:endParaRPr lang="en-US" altLang="zh-CN" sz="4000" dirty="0"/>
          </a:p>
        </p:txBody>
      </p:sp>
      <p:sp>
        <p:nvSpPr>
          <p:cNvPr id="3" name="C_2#d9c1aa25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d9c1aa25a.fixed?pid=5f5b9833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单元主题阅读·伟大的复兴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567ee31b0?pid=376a54c37&amp;color=0,0,0&amp;vtp=1&amp;bbb=1&amp;hb=1"/>
              <p:cNvSpPr/>
              <p:nvPr/>
            </p:nvSpPr>
            <p:spPr>
              <a:xfrm>
                <a:off x="612648" y="468000"/>
                <a:ext cx="10963656" cy="6223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合江知县黄炳燮坚守合江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拒不投降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同志军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汇集各路民军几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万人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围攻合江几十天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从九月下旬一直打到十二月初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黄炳燮才觉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得大势已去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出城投降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但到后来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合江又落到云南军阀手里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辛亥革命胜利后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老式的私塾随着科举制度的废除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逐渐被新式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学校代替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我也进入新式学校读书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知识面逐渐开阔起来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虽然还学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文言文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但白话文越来越多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此外还增加了数学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历史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地理等课程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这使我懂得了许多国内外的历史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文化和科学知识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小学毕业后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考入江津县立中学读书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这所中学设在江津县城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20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世纪初创办的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那时的学制为四年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规模比较大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有好几百人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学生都是住宿生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进校的时候已经是第八班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即第八届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的学生了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2230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0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67ee31b0?pid=376a54c37&amp;color=0,0,0&amp;vtp=1&amp;bbb=1&amp;hb=1"/>
          <p:cNvSpPr/>
          <p:nvPr/>
        </p:nvSpPr>
        <p:spPr>
          <a:xfrm>
            <a:off x="612648" y="468000"/>
            <a:ext cx="10963656" cy="635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中学时代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我已十八九岁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我一面读书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吸收文化科学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一面从当时国内国外发生的许多重大事变中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不断地思考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求真理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摸索自己要走的人生道路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辛亥革命带着先天的软弱性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革命胜利不久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袁世凯签订卖国的 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二十一条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复辟称帝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接着就是连年不断的军阀混战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二十一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抵制日货和反对军阀混战等运动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对我的思想触动最大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江津中学订有各种各样的报纸刊物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新青年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这样的进步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刊物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四川虽然交通闭塞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但电报还是通的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各种消息通过电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讯传到四川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这些消息又在报刊上广泛传播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我们这些青年人经常在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一起议论时弊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抒发爱国热忱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567ee31b0?pid=376a54c37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签订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二十一条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以后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大量日本货流入中国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也源源不断地流进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四川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处在长江边上的江津县城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商业比较发达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百货商店摆的几乎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都是日本货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这引起了我们强烈的反感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巴黎和会将德国在山东的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特权转让给日本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消息传来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正值寒假前夕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同学们气愤已极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先是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三三两两慷慨激昂地议论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后来就自发地在校园里集合游行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高呼口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强烈抗议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寒假中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由我们江津学生联合会出面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通知大家利用假期到各地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演讲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宣传反对帝国主义的侵略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号召同胞们起来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打倒汉奸卖国贼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共赴国难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我在寒假中回到家乡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与别的同学一起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组织了一个宣传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1446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567ee31b0?pid=376a54c37&amp;color=0,0,0&amp;vtp=1&amp;bbb=1&amp;hb=1"/>
              <p:cNvSpPr/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曾到各处进行过几次演讲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我演讲时特别激动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不管人家听懂听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把我所知道的事情一口气诉说了一通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还获得了一阵阵掌声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这是我参加政治活动的开始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#567ee31b0?pid=376a54c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2daa1720?pid=376a54c3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b7930475c?pid=02daa1720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①开篇以简洁的语言描绘了家乡江津的自然风光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既为读者提供了一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个地理背景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，又通过“秀丽”一词为全文奠定了温馨而略带怀旧的基调。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②通过清朝官员瞧不起四川人的傲慢言论与四川人骆成骧中状元的成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就的鲜明对比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，既揭示了清政府对四川人民的压迫和歧视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又展现了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四川人民的坚忍和不屈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。这种对比手法不仅增强了文本的张力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读者对四川人民的命运有了深刻的理解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_1#c18962374?pid=02daa1720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③运用比喻的修辞手法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生动形象地写出了四川人民对清政府的愤怒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。请参照这一写法，写一个句子。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3_1#c18962374.blank?pid=02daa1720&amp;color=0,0,0&amp;mp=1&amp;vpa=1&amp;vtp=1&amp;bbb=1&amp;hb=1"/>
          <p:cNvSpPr/>
          <p:nvPr/>
        </p:nvSpPr>
        <p:spPr>
          <a:xfrm>
            <a:off x="612648" y="17312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（示例）人民对不公平现象的愤怒，就如同江水般汹涌澎湃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各地不断涌现抗议的浪潮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P_6_BD#ca3c0ed46?pid=02daa1720&amp;color=0,0,0&amp;vtp=1&amp;bbb=1&amp;hb=1"/>
          <p:cNvSpPr/>
          <p:nvPr/>
        </p:nvSpPr>
        <p:spPr>
          <a:xfrm>
            <a:off x="612648" y="30887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④运用蔑称“家伙”，表现对二人的厌恶。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运用对比手法，将无心读“之乎者也”与整天议论大事进行对比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了变革时期青年学生对时局的关注和对旧式教育的疏离感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，强化了情感。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a3c0ed46?pid=02daa1720&amp;color=0,0,0&amp;mp=1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⑥此段写辛亥革命胜利后，老式的私塾逐渐被新式学校代替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到了更多的知识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。运用了记叙的方式，凸显对变革的礼赞。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通过描述江津县城商业繁荣却摆满日本货的情景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抒发了对帝国主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义侵略的强烈反感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通过具体的描写让读者更能体会到当时青年的爱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结尾通过描述参加反对帝国主义侵略的演讲活动，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不仅总结了全文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还通过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“这是我参加政治活动的开始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一句将个人的成长与时代的变迁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紧密联系在一起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，升华了全文的主题。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a3c0ed46?pid=02daa1720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本文详细记录了聂荣臻元帅早年的成长经历与当时的时代背景，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展现了其深厚的家国情怀和革命理想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。通过叙述保路运动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辛亥革命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等重大历史事件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，生动描绘了那个时代的风云变幻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让读者感受到历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史的厚重与人民的觉醒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。本文语言质朴流畅，叙事条理清晰。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本文也巧妙地融入了聂荣臻元帅的个人情感与思考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使得整篇作品更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加饱满立体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ac9d0218?pid=87d503aa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主题阅读三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5#6eb4d3c72?sp=1&amp;pid=5ac9d0218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北极村的这片樟子松树林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尚书华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走进黑龙江漠河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就走进了中国最北端这片寒冷的土地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走进位于漠河市北极村的北极村消防救援站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就走进了一群敢与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严寒较量的勇士中间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站长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指导员和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9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名消防员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组成了一个坚强的战斗集体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他们常年坚守在北极村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守护着这里百姓的平安生活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-2946" b="-141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6eb4d3c72?sp=1&amp;pid=5ac9d0218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还没进营区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我就被眼前一片壮硕挺拔的樟子松吸引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到近处细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不少树上都挂着一个小木牌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上面写着不同的文字和人名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有一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块木牌格外醒目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它挂在林边一棵较粗的樟子松上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上面写着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冰天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雪地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三年坚守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无怨无悔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——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王淇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常年的风凿雨蚀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霜浸雪罩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木牌已褪了颜色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变得斑驳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但那朴拙有力的字迹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依然清晰可辨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仿佛在隐隐讲述着一段昨天的故事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……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说到北极村消防救援站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有一个人不得不提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那就是老班长王淇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多年前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北极村只是一个执勤点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只有老班长王淇一个人驻扎在这里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从驻地到边境界碑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往返路程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12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公里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每天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，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他都坚持去界碑那里一趟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4689" b="-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6c9e620d?pid=d9c1aa25a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主题解读</a:t>
            </a:r>
            <a:endParaRPr lang="en-US" altLang="zh-CN" sz="3200" dirty="0"/>
          </a:p>
        </p:txBody>
      </p:sp>
      <p:sp>
        <p:nvSpPr>
          <p:cNvPr id="3" name="P_4_BD#38f9b3d8c?pid=76c9e620d&amp;color=0,0,0&amp;vtp=1&amp;bbb=1&amp;hb=1"/>
          <p:cNvSpPr/>
          <p:nvPr/>
        </p:nvSpPr>
        <p:spPr>
          <a:xfrm>
            <a:off x="612648" y="95402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中华民族的伟大复兴，包括国家富强、民族振兴、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人民幸福等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近百年来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，中华民族自强不息，风雨兼程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从建国到建设再到伟大复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，从“站起来”到“富起来”再到“强起来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留下了许多可歌可泣的英雄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，也记录了很多历史高光时刻。站起来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青年一代要了解中国近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现代蒙受的屈辱与人民的苦难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，理解老一辈革命家的情怀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理解中国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人民捍卫国家尊严和领土完整的决心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；富起来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青年一代要感受社会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主义建设时期焦裕禄式领导干部无私忘我的奉献精神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；强起来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青年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一代要体会新时代党和国家为我们开辟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、指引的道路，积极奉献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砺前行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eb4d3c72?sp=1&amp;pid=5ac9d021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或擦拭一下界碑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或把界碑上落的雪除掉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或什么也不做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只是默默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凝视一会儿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只有这样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他心里才觉得踏实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执勤点由1个人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执勤点升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级成消防救援站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老班长当年的做法也变成了一种传统被传承下来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消防员吴俊明告诉我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冬天的时候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天还没亮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气温零下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多摄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氏度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大家就从热乎乎的被窝爬起来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穿好棉衣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戴好棉帽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面罩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手套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开始沿黑龙江堤坝往界碑方向跑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刚开始跑时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身上还有些热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乎气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没过多久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寒气就渗到了衣服里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嘴边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睫毛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眉毛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帽檐上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6eb4d3c72?sp=1&amp;pid=5ac9d0218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全是白霜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手脚冰凉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江风吹得人头疼</a:t>
                </a:r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u="wavy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u="wavy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</a:t>
                </a:r>
                <a:r>
                  <a:rPr lang="en-US" altLang="zh-CN" sz="100" b="0" i="0" u="wavy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</a:t>
                </a:r>
                <a:r>
                  <a:rPr lang="en-US" altLang="zh-CN" sz="100" b="0" i="0" u="wavy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这时站长总会鼓励大家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做有意义的事都需要坚持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只有坚持才能达到目的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最初的时候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们每个人跑这么远的距离都很吃力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但必须咬牙坚持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有人落得远了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大家就慢跑等他一会儿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到界碑的时候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人一定是齐的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他们擦拭界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给界碑除雪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那种带有仪式感的举动让他们很激动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让他们感到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神圣而庄严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无论春夏秋冬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每一次这样的体能训练都很苦很累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每当想到这样做的意义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我们就有了坚持下去的勇气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吴俊明说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俗话说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养兵千日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用兵一时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对消防救援指战员们来说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尤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其如此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99%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的训练只为了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1%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的实战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5000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米长跑</a:t>
                </a:r>
                <a:r>
                  <a:rPr lang="en-US" altLang="zh-CN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、</a:t>
                </a:r>
                <a:r>
                  <a:rPr lang="en-US" altLang="zh-CN" sz="280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  <a:sym typeface="+mn-ea"/>
                  </a:rPr>
                  <a:t>耐寒能力锻炼</a:t>
                </a:r>
                <a:r>
                  <a:rPr lang="en-US" altLang="zh-CN" sz="280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  <a:sym typeface="+mn-ea"/>
                  </a:rPr>
                  <a:t>、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5222" b="-2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eb4d3c72?sp=1&amp;pid=5ac9d021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百米负重折返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绳索攀爬等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项训练课目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每天他们都在择项进行训练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近几年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随着救援业务的不断扩展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训练项目也不断增多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过人的体能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顽强的斗志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敢打硬仗的精神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让这支队伍总能在关键时刻发挥特殊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大火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财物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无论何时何地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不管团体还是个人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只要遭难遇险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他们一定会第一时间赶到现场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年夏天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北极村遭遇一场多年不遇的特大洪水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位于滨江大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道西侧的古驿村景点因涨水被淹没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这里有一个熊园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里面养了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洪水若继续上涨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棕熊就有可能跑出围栏危害老百姓的人身安全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6eb4d3c72?sp=1&amp;pid=5ac9d0218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接到指令后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指战员们迅速赶到现场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此时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整个景区已形成了一个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2000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平方米的小湖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最深处达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7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米多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湖内的水正在不断渗流进熊园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情况十分危急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现场指挥员当即进行部署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利用消防车水泵抽水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临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时铺设水管干线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将抽出的水直接排进道路东侧的黑龙江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就这样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在政府联动单位的共同努力下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全体指战员经过三天三夜的奋战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终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于及时排除了隐患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北极村不大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可随着旅游业的迅速发展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流动人口不断增多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多了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各种预想不到的安全隐患也在增加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无形中给消防救援工作带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来了更多压力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。2021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月的一天晚上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消防救援站接到漠河市消防救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3067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eb4d3c72?sp=1&amp;pid=5ac9d021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援大队转警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七星山后山腰有一名游客因体力不支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迷失方向被困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无法下山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请求救援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接警后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站里立刻调动一车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带上担架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光手电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快速向山里进发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天黑路滑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雪深没膝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经过一个多小时的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摸索前行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大家终于在一棵树下找到了这位被困者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当时他冻得浑身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直打哆嗦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大家立即把他抬上担架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又给他身上盖了一件保暖的衣服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然后深一脚浅一脚地下山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途中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消防员张芳景不慎崴了脚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脚肿得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跟馒头一样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他却一声没吭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硬是咬着牙把这位被困者抬到山下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年除夕之夜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北极村温度降到有气象记录以来最低点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摄氏度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这时站里接到报警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有一位游客的车陷到了村加油站附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6eb4d3c72?sp=1&amp;pid=5ac9d0218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近的浅沟里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指战员迅速出警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冒着酷寒立即展开救援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没用多长时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车被拖出来了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人无恙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车无损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有惊无险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kern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在营区走走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听听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看看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我一直被指战员们那种恪尽职守的工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作态度和顽强无畏的战斗精神感动着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就要离开救援站了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指导员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于楷送我到门口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向我讲述起这些小木牌的来历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挂在最前面那棵树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是老班长王淇的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他一个人在这里孤独坚守了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1000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多个日夜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对北极村产生了一种特殊的感情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当组织决定调动他离开这里时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自己动手制作了这块木牌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挂在营区门口的这棵樟子松上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作为自己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忠诚履职的见证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后来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凡是到这里工作的指战员们都纷纷效仿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把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#6eb4d3c72?sp=1&amp;pid=5ac9d0218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自己的誓言写在木牌上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再挂到樟子松上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渐渐地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这片樟子松树林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挂的木牌越来越多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大家郑重地将其命名为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忠诚林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⑦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林中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还铺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设了一条石板小路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寓意着传承的脚步永不停歇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站在这片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忠诚林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放眼望去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连绵苍郁的大兴安岭成为一道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深远的背景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我蓦然意识到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这些年轻的指战员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为什么要选择一棵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樟子松和自己的名字连在一起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那是因为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在这寒冷的神州北极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樟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子松极为坚强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任天寒地冻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冰天雪地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任狂风暴雪肆意吹打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它们</a:t>
                </a:r>
                <a:endParaRPr lang="en-US" altLang="zh-CN" sz="2800" b="0" i="0" u="wavy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依旧苍翠挺拔</a:t>
                </a:r>
                <a:r>
                  <a:rPr lang="en-US" altLang="zh-CN" sz="2800" b="0" i="0" u="wavy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傲然站成一道壮美的风景</a:t>
                </a:r>
                <a:r>
                  <a:rPr lang="en-US" altLang="zh-CN" sz="2800" b="0" i="0" u="wavy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100" b="0" i="0" kern="0" spc="-9990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⑧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endParaRPr lang="en-US" altLang="zh-CN" sz="2800" dirty="0"/>
              </a:p>
              <a:p>
                <a:pPr algn="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有删改）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5#6eb4d3c72?sp=1&amp;pid=5ac9d02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-7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c7326926?pid=5ac9d021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写作宝典</a:t>
            </a:r>
            <a:endParaRPr lang="en-US" altLang="zh-CN" sz="3000" dirty="0"/>
          </a:p>
        </p:txBody>
      </p:sp>
      <p:sp>
        <p:nvSpPr>
          <p:cNvPr id="3" name="P_6_BD#39d02640c?pid=bc7326926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①简洁明了地交代了故事发生的背景，为后文的叙述奠定了基调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，通过“寒冷的土地”这一描述，暗示了指战员们面临的挑战和困难。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对王淇的小木牌描写细腻，“褪了颜色，变得斑驳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写出木牌久经风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，“朴拙有力的字迹”则与人物忠诚履职的形象相映生辉。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通过细腻的笔触，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生动地描绘了消防员在严寒中训练的艰苦场景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“还有些热乎气”到“寒气就渗到了衣服里”，再到“嘴边、睫毛、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眉毛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帽檐上全是白霜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”，这些细节描写不仅让读者感受到了环境的恶劣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凸显了消防员们坚忍不拔的精神品质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9d02640c?pid=bc7326926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④通过直接引语的方式，展现了消防员吴俊明的真实感受和体会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强了文章的真实性和可信度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让读者更能够如临其境地感受消防员们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的内心世界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通过具体的事例，论证了指战员们勇敢无畏、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无私奉献的精神品质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，通过描述救援过程的艰难和最终的成功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展现了指战员们的专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业素养和团队协作能力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通过“走走、听听、看看”等动作描写，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将读者带入营区的场景中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，通过“感动”这一情感表达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将作者的情感与指战员们的精神品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质紧密地联系在一起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9d02640c?pid=bc7326926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⑦“忠诚林”象征了指战员们对事业的忠诚和坚守。同时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木牌越来越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”，寓意着这种精神的传承和延续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这种象征手法不仅深化了文章的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，也使得文章更加具有象征意义。</a:t>
            </a:r>
            <a:endParaRPr lang="en-US" altLang="zh-CN" sz="2800" dirty="0"/>
          </a:p>
        </p:txBody>
      </p:sp>
      <p:sp>
        <p:nvSpPr>
          <p:cNvPr id="3" name="QB_6_BD.4_1#30ed2ec2c?pid=bc7326926&amp;color=0,0,0&amp;vtp=1&amp;bbb=1&amp;hb=1"/>
          <p:cNvSpPr/>
          <p:nvPr/>
        </p:nvSpPr>
        <p:spPr>
          <a:xfrm>
            <a:off x="612648" y="244101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⑧樟子松在严寒中坚忍不拔的形象，巧妙地象征了指战员们坚忍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强的精神品质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。樟子松的“苍翠挺拔”与指战员们的“顽强无畏”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形成照应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使得人物形象更加鲜明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，同时也增强了文章的艺术感染力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请参照这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一写法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，仿写一句话。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800" dirty="0"/>
          </a:p>
        </p:txBody>
      </p:sp>
      <p:sp>
        <p:nvSpPr>
          <p:cNvPr id="4" name="QB_6_AN.5_1#30ed2ec2c.blank?pid=bc7326926&amp;color=0,0,0&amp;vpa=2&amp;vtp=1&amp;bbb=1&amp;hb=1"/>
          <p:cNvSpPr/>
          <p:nvPr/>
        </p:nvSpPr>
        <p:spPr>
          <a:xfrm>
            <a:off x="612648" y="500133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（示例）任烈日炎炎，酷暑难耐，任狂风暴雨无情肆虐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它们依旧郁郁葱葱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，傲然挺立成一片不屈的绿洲。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7d503aa2?pid=d9c1aa25a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</a:t>
            </a:r>
            <a:endParaRPr lang="en-US" altLang="zh-CN" sz="3200" dirty="0"/>
          </a:p>
        </p:txBody>
      </p:sp>
      <p:sp>
        <p:nvSpPr>
          <p:cNvPr id="3" name="C_4_BD#9e422fef5?pid=87d503aa2&amp;color=0,0,0&amp;vtp=1&amp;bbb=1"/>
          <p:cNvSpPr/>
          <p:nvPr/>
        </p:nvSpPr>
        <p:spPr>
          <a:xfrm>
            <a:off x="612648" y="954024"/>
            <a:ext cx="10963656" cy="6729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主题阅读一</a:t>
            </a:r>
            <a:endParaRPr lang="en-US" altLang="zh-CN" sz="3200" dirty="0"/>
          </a:p>
        </p:txBody>
      </p:sp>
      <p:sp>
        <p:nvSpPr>
          <p:cNvPr id="4" name="P_5#c44915a53?pid=9e422fef5&amp;color=0,0,0&amp;vtp=1&amp;bbb=1"/>
          <p:cNvSpPr/>
          <p:nvPr/>
        </p:nvSpPr>
        <p:spPr>
          <a:xfrm>
            <a:off x="612648" y="1499315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“90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记者眼里的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“90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排雷英雄杜富国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7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贺</a:t>
            </a:r>
            <a:r>
              <a:rPr lang="en-US" altLang="zh-CN" sz="2800" b="1" dirty="0">
                <a:solidFill>
                  <a:srgbClr val="0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凯</a:t>
            </a:r>
            <a:endParaRPr lang="zh-CN" altLang="en-US" sz="2800" b="1" dirty="0">
              <a:solidFill>
                <a:srgbClr val="00000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u="sng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280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“你退后，让我来”,无疑已成最铿锵的网红语。“90后”士兵杜富国，</a:t>
            </a:r>
            <a:endParaRPr lang="en-US" altLang="zh-CN" sz="2800" u="sng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入围央视 	“感动中国”候选人物.投票数高达400万票 。</a:t>
            </a:r>
            <a:r>
              <a:rPr lang="en-US" altLang="zh-CN" sz="2800" u="sng" dirty="0">
                <a:solidFill>
                  <a:srgbClr val="000000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u="sng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ctr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34" charset="-120"/>
              </a:rPr>
              <a:t>三十而立</a:t>
            </a:r>
            <a:endParaRPr lang="en-US" altLang="zh-CN" sz="2800" dirty="0">
              <a:solidFill>
                <a:srgbClr val="000000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我是杜富国负伤两个月后，在他住的医院里见到他的。他的名字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在当地已家喻户 晓，成为“英雄”的代名词，尤其在年轻一代中拥有极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大的感召力。而我，在做了一些 功课之后，也被他深深打动。</a:t>
            </a:r>
            <a:r>
              <a:rPr lang="en-US" altLang="zh-CN" sz="280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我很好</a:t>
            </a:r>
            <a:endParaRPr lang="en-US" altLang="zh-CN" sz="2800" u="sng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200"/>
              </a:lnSpc>
              <a:buClrTx/>
              <a:buSzTx/>
              <a:buNone/>
            </a:pPr>
            <a:r>
              <a:rPr lang="en-US" altLang="zh-CN" sz="280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奇，他的“英雄气”,究竞是怎么炼成的?③</a:t>
            </a:r>
            <a:endParaRPr lang="en-US" altLang="zh-CN" sz="2800" u="sng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65e55b9f?pid=bc732692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阅读鉴赏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本文内容深刻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，情感真挚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围绕北极村消防救援站的指战员们展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，通过叙述他们的日常训练、执行任务及坚守岗位的感人事迹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动展现了他们恪尽职守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顽强无畏的战斗精神和无私奉献的爱国情怀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作者以樟子松为象征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巧妙地将指战员们的精神品质与樟子松的坚忍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不拔联系起来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，使得本文主题更加鲜明，情感更加真挚动人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，语言流畅，既具有教育意义，又富有感染力。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37571e76?pid=d9c1aa25a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主题积累</a:t>
            </a:r>
            <a:endParaRPr lang="en-US" altLang="zh-CN" sz="3200" dirty="0"/>
          </a:p>
        </p:txBody>
      </p:sp>
      <p:sp>
        <p:nvSpPr>
          <p:cNvPr id="3" name="C_4_BD#52987bfca?pid=537571e76&amp;color=0,0,0&amp;vtp=1&amp;bbb=1"/>
          <p:cNvSpPr/>
          <p:nvPr/>
        </p:nvSpPr>
        <p:spPr>
          <a:xfrm>
            <a:off x="612648" y="95402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一、积累格言</a:t>
            </a:r>
            <a:endParaRPr lang="en-US" altLang="zh-CN" sz="3200" dirty="0"/>
          </a:p>
        </p:txBody>
      </p:sp>
      <p:sp>
        <p:nvSpPr>
          <p:cNvPr id="4" name="P_5_BD#55611c74a?sp=1&amp;pid=52987bfca&amp;color=0,0,0&amp;vtp=1&amp;bbb=1&amp;hb=1"/>
          <p:cNvSpPr/>
          <p:nvPr/>
        </p:nvSpPr>
        <p:spPr>
          <a:xfrm>
            <a:off x="612648" y="1658578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一个有希望的民族不能没有英雄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一个有前途的国家不能没有先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。——习近平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大江歌罢掉头东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邃密群科济世穷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面壁十年图破壁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难酬蹈海亦英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周恩来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5611c74a?sp=1&amp;pid=52987bfca&amp;color=0,0,0&amp;vtp=1&amp;bt=1&amp;bb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祖国如有难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汝应作前锋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陈毅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寄意寒星荃不察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我以我血荐轩辕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。——鲁迅</a:t>
            </a:r>
            <a:endParaRPr lang="en-US" altLang="zh-CN" sz="2800">
              <a:solidFill>
                <a:prstClr val="black"/>
              </a:solidFill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常思奋不顾身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以徇国家之急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。——司马迁</a:t>
            </a:r>
            <a:endParaRPr lang="en-US" altLang="zh-CN" sz="2800">
              <a:solidFill>
                <a:prstClr val="black"/>
              </a:solidFill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位卑未敢忘忧国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事定犹须待阖棺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。——陆游</a:t>
            </a:r>
            <a:endParaRPr lang="en-US" altLang="zh-CN" sz="2800">
              <a:solidFill>
                <a:prstClr val="black"/>
              </a:solidFill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就是这样一个人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他在决定性关头做了为人类社会的利益所需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要的事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。——伏契克</a:t>
            </a:r>
            <a:endParaRPr lang="en-US" altLang="zh-CN" sz="2800">
              <a:solidFill>
                <a:prstClr val="black"/>
              </a:solidFill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纵使世界给我珍宝和荣誉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我也不愿离开我的祖国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因为纵使我的祖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国在耻辱之中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我还是喜欢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祝福我的祖国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裴多菲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c90c8dd1?pid=537571e76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二、积累事例</a:t>
            </a:r>
            <a:endParaRPr lang="en-US" altLang="zh-CN" sz="3200" dirty="0"/>
          </a:p>
        </p:txBody>
      </p:sp>
      <p:sp>
        <p:nvSpPr>
          <p:cNvPr id="3" name="P_5#649500eed?sp=1&amp;pid=bc90c8dd1&amp;color=0,0,0&amp;vtp=1&amp;bb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血染之中写就辉煌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在红军长征中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杨成武所在部队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连续突破国民党的封锁线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屡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战屡胜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遵义会议后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在毛泽东同志的直接指挥下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杨成武所在部队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参加了四渡赤水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抢渡金沙江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飞夺泸定桥等战斗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1944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杨成武在百姓的积极配合下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开创了平原游击战争的新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为大反攻作战建立了战略基地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49500eed?sp=1&amp;pid=bc90c8dd1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解放战争时期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杨成武在众多战役中取得了一个又一个胜利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杨成武带领部队打响了平津战役第一枪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在友军配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合下歼敌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万余人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创造了华北战略区一次作战歼敌人数之最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东在贺电中称之为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伟大胜利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在充满烽火硝烟的峥嵘岁月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杨成武指挥或参与指挥了许多战役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在战场上出生入死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为中华人民共和国立下了不朽功勋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49500eed?sp=1&amp;pid=bc90c8dd1&amp;color=0,0,0&amp;vtp=1&amp;bt=1&amp;bb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聂荣臻与我国第一艘核潜艇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毛泽东曾风趣地评价聂荣臻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五台山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前有鲁智深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今有聂荣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。”1968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我国第一艘核潜艇开工建造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翌年年初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聂荣臻要核潜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艇工程办公室主任陈右铭汇报有关鱼雷研制的情况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在认真听完汇报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他关切地说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你主管科研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工作一定很多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很辛苦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要注意把科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技人员很好地组织起来攻关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充分发挥他们的作用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以减轻领导的负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科研工作难免发生问题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出了问题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领导把责任承担起来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使科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技人员敢大胆负责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不要遇事就请领导决策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聂荣臻一直十分关心研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49500eed?sp=1&amp;pid=bc90c8dd1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制的进展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对每一项重要试验都亲自过问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多次听取核潜艇总设计师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彭士禄的汇报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在周恩来和聂荣臻的关怀下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核潜艇进行了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个阶段的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试验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累计出海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航行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多海里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。1974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中央军委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发布命令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将这艘核潜艇命名为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长征一号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正式编入人民海军的战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斗序列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同时举行了庄严的军旗授予仪式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中国成为世界上第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个拥有核潜艇的国家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49500eed?sp=1&amp;pid=bc90c8dd1&amp;color=0,0,0&amp;vtp=1&amp;bt=1&amp;bbb=1"/>
          <p:cNvSpPr/>
          <p:nvPr/>
        </p:nvSpPr>
        <p:spPr>
          <a:xfrm>
            <a:off x="612648" y="468000"/>
            <a:ext cx="10963656" cy="624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焦裕禄给儿子补戏票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焦裕禄始终保持艰苦朴素的作风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他身体不好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家里人口又多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生活比较困难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可是他坚决拒绝接受救济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是个重灾县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人民的生产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生活都很困难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我们应该首先想到他们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要把这些钱用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到改变兰考面貌的伟大事业上去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用到改善兰考人民的生活上去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裕禄还经常教育子女多做脏活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到最困难的地方去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穿衣要朴素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活要节俭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焦裕禄发现大儿子去看戏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戏票哪儿来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收票叔叔向我要票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我说没有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叔叔问我是谁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焦书记是我爸爸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收票叔叔没有收票就让我进去了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焦裕禄听了非常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当即把一家人叫来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了一顿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命令孩子立即把票钱如数送给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戏院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他又专门起草了一个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干部十不准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的文件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规定任何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干部不准搞特殊化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49500eed?sp=1&amp;pid=bc90c8dd1&amp;color=0,0,0&amp;vtp=1&amp;bt=1&amp;bbb=1"/>
          <p:cNvSpPr/>
          <p:nvPr/>
        </p:nvSpPr>
        <p:spPr>
          <a:xfrm>
            <a:off x="612648" y="468000"/>
            <a:ext cx="10963656" cy="624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延乔路尽头，是繁华大道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缅怀伟大复兴路上的先烈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无数烈士在中国人民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站起来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的征程中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洒下了鲜血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陈延年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陈独秀长子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中央委员和政治局候补委员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。1927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年在上海被捕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宁死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被国民党反动派残忍杀害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陈乔年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陈独秀次子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中央委员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，1928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年被国民党杀害于上海龙华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他们有着朴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素的正直情感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有坚定不移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矢志不渝的品质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有一身硬骨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不利用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父亲的关系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坚持自力更生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走自我追求与发展的道路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他们对中国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的前途无比关切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在死亡面前也不曾放弃自己的信仰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合肥市的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延乔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是为纪念他们而命名的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市民纷纷在此留言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延乔路虽短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但尽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头却是繁华大道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这短短的路途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却经历了一百年的艰苦奋斗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起来的我们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不会忘记先辈的鲜血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强起来的国家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一定会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4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更加敬重你们这样的英雄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49500eed?sp=1&amp;pid=bc90c8dd1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壮着胆子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敲开钱学森的门</a:t>
            </a:r>
            <a:endParaRPr lang="en-US" altLang="zh-CN" sz="2800" b="1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岁时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王永志以优异的成绩被清华大学录取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其间被派往莫斯科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继续学习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留学期间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因他所学的专业非常敏感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保密要求十分严格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上课不允许记笔记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脑袋记住多少算多少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王永志竭尽全力强化记忆力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力争多带回一点知识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回国后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王永志参与了我国自主研制的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东风二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的发射过程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然而在试射前夕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却遇到了难题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，30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岁的王永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志壮着胆子敲开钱学森的大门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提出解决问题的方案并被采纳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杜富国出生于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1991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年，我和他同一年出生，相差不过几月。从业三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年来，我采访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过许多人，其中不少都是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“90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”,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毫无疑问，杜富国是最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勇敢的那个。可以不夸张地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“90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还饱受质疑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今天因为有了杜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富国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大家终于放心：</a:t>
            </a: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而立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门口的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我们，立起来了</a:t>
            </a:r>
            <a:r>
              <a:rPr lang="en-US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endParaRPr lang="en-US" altLang="en-US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34" charset="-120"/>
              </a:rPr>
              <a:t>英雄注脚</a:t>
            </a:r>
            <a:endParaRPr lang="zh-CN" altLang="en-US" sz="2800" b="0" i="0" smtClean="0">
              <a:solidFill>
                <a:srgbClr val="000000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汽车抵达开远市，我们第一时间没有见到杜富国。来到医院，病房外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摆满了花篮。 每个花篮里都有一张慰问卡片.</a:t>
            </a: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其中一些格外引人注目.</a:t>
            </a:r>
            <a:endParaRPr lang="zh-CN" altLang="en-US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因为通篇都是错别字⑤。</a:t>
            </a: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  算文化程度有异，人们对于“英雄”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也往往有着相同的注脚。</a:t>
            </a:r>
            <a:endParaRPr lang="zh-CN" altLang="en-US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49500eed?sp=1&amp;pid=bc90c8dd1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王永志被正式任命为载人航天工程总设计师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为工程的总设计师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王永志提出了从源头查找问题的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带任何隐患上天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的核心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在王永志的书柜里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摆放着好几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摞旧笔记本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里面密密麻麻记载着关于航天的各种记录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2003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神舟五号成功发射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中国人终于第一次迈进太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飞云直上八千丈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只手拨云观沧海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这是王永志在神舟五号上天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送给航天员杨利伟的两句诗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当杨利伟从神舟五号返回舱安全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走出来的时候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王永志内心一时百感交集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把中国人送上天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这也是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天遂人愿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最后的目标都达成了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无怨无悔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ae2b0910?pid=d9c1aa25a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主题思考</a:t>
            </a:r>
            <a:endParaRPr lang="en-US" altLang="zh-CN" sz="3200" dirty="0"/>
          </a:p>
        </p:txBody>
      </p:sp>
      <p:sp>
        <p:nvSpPr>
          <p:cNvPr id="3" name="QB_4_BD.6_1#08415c904?pid=dae2b0910&amp;color=0,0,0&amp;vtp=1&amp;bbb=1&amp;hb=1"/>
          <p:cNvSpPr/>
          <p:nvPr/>
        </p:nvSpPr>
        <p:spPr>
          <a:xfrm>
            <a:off x="612648" y="95402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习近平在庆祝中国共产党成立100周年大会上的讲话中指出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一百年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，在中国共产党的旗帜下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一代代中国青年把青春奋斗融入党和人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，成为实现中华民族伟大复兴的先锋力量”，习近平强调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来属于青年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，希望寄予青年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新时代的中国青年要以实现中华民族伟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大复兴为己任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”。对此，你有怎样的思考和感悟？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请谈谈你的认识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字左右。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_2#08415c904?pid=dae2b0910&amp;color=0,0,0&amp;mp=1&amp;vtp=1&amp;bt=1&amp;bbb=1&amp;hb=1&amp;hltap=1"/>
          <p:cNvSpPr/>
          <p:nvPr/>
        </p:nvSpPr>
        <p:spPr>
          <a:xfrm>
            <a:off x="612648" y="4934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_1#08415c904?pid=dae2b0910&amp;color=0,0,0&amp;mp=1&amp;vtp=1&amp;bt=1&amp;bbb=1&amp;hb=1&amp;hla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示例）青春是用来奋斗的，奋斗的青春最美丽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越是到接近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中华民族伟大复兴的紧要关头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，越需要我们付出更为艰苦的努力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大青年要敢于站在变革前沿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，引领潮流之先，以“明知山有虎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偏向虎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”的大无畏精神、“逢山开路，遇水架桥”的拼搏精神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做走在时代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前列的奋进者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、开拓者、奉献者。要坚持在实践中摸爬滚打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想淬炼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、政治历练、实践锻炼和专业训练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切实提高解决实际问题的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。时代赋予了我们青年责任，也给了我们青年际遇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我们应大胆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，只争朝夕，不负韶华，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交上一份合格的时代答卷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到场的记者很多，大家都挤在一间病房里，蹲着、跪着，不约而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同地保持秩序，决不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争抢提问，这又让人感到现场的人很少。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  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杜富国笔直地挺起脊背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声音洪亮地回答问题。他一直是这样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当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部队首长给他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送去勋章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喊他的名字时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他响亮地回答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到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!”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。这一声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到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!”.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让人一瞬间觉得他没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有受伤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可回过神来又颇觉惭愧、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⑥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设身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处地地想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同为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“90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的我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在军营里长大的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我，都不说排雷后失去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双手和双眼了，就算只是普通生病在床，能否像眼前的同龄人一样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坚强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?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在所有回答里，有一个我印象很深。杜富国说：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在条件允许的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情况下，我想当一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个播音员，把我们队的故事讲给更多的人听。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很显然，这是一个与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死神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和解后的回答。知道截肢后，他没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有沉湎于伤痛，连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医生都感到惊讶。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而想到这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我又赧颜汗下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⑦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.</a:t>
            </a:r>
            <a:endParaRPr lang="en-US" altLang="zh-CN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或许在杜富国的世界里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就根本没有那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道需要迈过的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槛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ctr" latinLnBrk="1">
              <a:lnSpc>
                <a:spcPts val="5100"/>
              </a:lnSpc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楷体" panose="02010609060101010101" pitchFamily="34" charset="-122"/>
              </a:rPr>
              <a:t>铁甲威龙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事实上，集中采访的时间只有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10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分钟。虽然记者们准备了很多问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题，但看到杜富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国妻子焦虑的神情后又揣了回去。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我之前就在杜富国家里见到过他和妻子的照片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一对非常甜蜜幸福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的小两口。无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法回避的是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杜富国是一个家庭的光荣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而他的伤也是一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个家庭的痛。他们刚刚结婚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作为妻子，她或许并不想要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英雄妻子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endParaRPr lang="en-US" altLang="zh-CN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这个称号，她希望的只是丈夫安康。如今，她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成了他的眼和手，未来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49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的路，慢慢走。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⑧</a:t>
            </a:r>
            <a:endParaRPr lang="en-US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作为一名摄影记者，多少难以启齿的是，在过往采访中，我也会用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到所谓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技巧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”,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暗示拍摄对象达到某种想要的效果。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但这次很不一样，我在摄影机背后，悄然注视着眼前发生的一切：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杜富国开始做康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复训练，一个接一个地下蹲，即便医生和战友不断叮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嘱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慢点来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4915a53?sp=1&amp;pid=9e422fef5&amp;color=0,0,0&amp;vtp=1&amp;bbb=1&amp;hb=1"/>
          <p:cNvSpPr/>
          <p:nvPr/>
        </p:nvSpPr>
        <p:spPr>
          <a:xfrm>
            <a:off x="612775" y="467995"/>
            <a:ext cx="10963910" cy="583057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我本来想形容杜富国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乐观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”,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但这个词实在是太轻了。这就是一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个铁骨铮铮的</a:t>
            </a: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军人，之前是，现在是，以后也会是</a:t>
            </a:r>
            <a:r>
              <a:rPr lang="en-US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⑨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战友曾私下和我讲过一件事。受伤后杜富国聊天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.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说自己将来可能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被装上钢铁的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义肢和义眼，就像小时候看的《铁甲威龙》。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“</a:t>
            </a: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他说这</a:t>
            </a:r>
            <a:endParaRPr lang="zh-CN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样也挺好的。</a:t>
            </a:r>
            <a:r>
              <a:rPr lang="en-US" altLang="zh-CN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”</a:t>
            </a:r>
            <a:r>
              <a:rPr lang="en-US" altLang="en-US" sz="2800" u="sng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⑩</a:t>
            </a:r>
            <a:endParaRPr lang="en-US" altLang="en-US" sz="2800" u="sng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ctr" latinLnBrk="1">
              <a:lnSpc>
                <a:spcPts val="5100"/>
              </a:lnSpc>
            </a:pPr>
            <a:r>
              <a:rPr lang="zh-CN" altLang="en-US" sz="2800" dirty="0">
                <a:latin typeface="仿宋" panose="02010609060101010101" charset="-122"/>
                <a:ea typeface="仿宋" panose="02010609060101010101" charset="-122"/>
                <a:cs typeface="楷体" panose="02010609060101010101" pitchFamily="34" charset="-122"/>
              </a:rPr>
              <a:t>吾国吾家</a:t>
            </a:r>
            <a:endParaRPr lang="zh-CN" altLang="en-US" sz="2800" dirty="0">
              <a:latin typeface="仿宋" panose="02010609060101010101" charset="-122"/>
              <a:ea typeface="仿宋" panose="02010609060101010101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从开远市离开后，我们来到马关县，这里是云南扫雷大队的临时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驻地。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    </a:t>
            </a:r>
            <a:r>
              <a:rPr lang="zh-CN" altLang="en-US" sz="2800" dirty="0"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2"/>
              </a:rPr>
              <a:t>我摸进了官兵住房，和他们聊开了。</a:t>
            </a:r>
            <a:endParaRPr lang="zh-CN" altLang="en-US" sz="2800" dirty="0">
              <a:latin typeface="楷体" panose="02010609060101010101" pitchFamily="34" charset="-122"/>
              <a:ea typeface="楷体" panose="02010609060101010101" pitchFamily="34" charset="-122"/>
              <a:cs typeface="楷体" panose="02010609060101010101" pitchFamily="34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11980</Words>
  <Application>WPS 演示</Application>
  <PresentationFormat>宽屏</PresentationFormat>
  <Paragraphs>519</Paragraphs>
  <Slides>52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68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Cambria Math</vt:lpstr>
      <vt:lpstr>Calibri</vt:lpstr>
      <vt:lpstr>Arial Unicode MS</vt:lpstr>
      <vt:lpstr>等线</vt:lpstr>
      <vt:lpstr>仿宋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17</cp:revision>
  <dcterms:created xsi:type="dcterms:W3CDTF">2025-03-28T12:53:00Z</dcterms:created>
  <dcterms:modified xsi:type="dcterms:W3CDTF">2025-09-03T06:10:03Z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9B95A7A568274FE6AF424C48E0F81E87_12</vt:lpwstr>
  </property>
  <property fmtid="{D5CDD505-2E9C-101B-9397-08002B2CF9AE}" pid="3" name="KSOProductBuildVer">
    <vt:lpwstr>2052-12.1.0.22529</vt:lpwstr>
  </property>
</Properties>
</file>